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90" r:id="rId2"/>
    <p:sldId id="293" r:id="rId3"/>
    <p:sldId id="292" r:id="rId4"/>
    <p:sldId id="294" r:id="rId5"/>
    <p:sldId id="295" r:id="rId6"/>
    <p:sldId id="301" r:id="rId7"/>
    <p:sldId id="296" r:id="rId8"/>
    <p:sldId id="297" r:id="rId9"/>
    <p:sldId id="302" r:id="rId10"/>
    <p:sldId id="303" r:id="rId11"/>
    <p:sldId id="300" r:id="rId12"/>
    <p:sldId id="29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" id="{4B53BC68-2DD3-C847-B481-1D427102AFD9}">
          <p14:sldIdLst>
            <p14:sldId id="290"/>
          </p14:sldIdLst>
        </p14:section>
        <p14:section name="body" id="{5AE6117D-5158-A24E-8D30-D61276C10F32}">
          <p14:sldIdLst>
            <p14:sldId id="293"/>
            <p14:sldId id="292"/>
            <p14:sldId id="294"/>
            <p14:sldId id="295"/>
            <p14:sldId id="301"/>
            <p14:sldId id="296"/>
            <p14:sldId id="297"/>
            <p14:sldId id="302"/>
            <p14:sldId id="303"/>
            <p14:sldId id="300"/>
          </p14:sldIdLst>
        </p14:section>
        <p14:section name="foot" id="{A82E3386-2D2C-EE40-AADD-09BADF65002F}">
          <p14:sldIdLst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8D70"/>
    <a:srgbClr val="ABB7A5"/>
    <a:srgbClr val="BBBEA5"/>
    <a:srgbClr val="F1F3E1"/>
    <a:srgbClr val="707F40"/>
    <a:srgbClr val="71885F"/>
    <a:srgbClr val="88A79C"/>
    <a:srgbClr val="A4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2"/>
    <p:restoredTop sz="94694"/>
  </p:normalViewPr>
  <p:slideViewPr>
    <p:cSldViewPr snapToGrid="0">
      <p:cViewPr varScale="1">
        <p:scale>
          <a:sx n="112" d="100"/>
          <a:sy n="112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02C72-7AE9-A344-9159-EBF6DD609801}" type="datetimeFigureOut">
              <a:rPr kumimoji="1" lang="ko-KR" altLang="en-US" smtClean="0"/>
              <a:t>2024. 2. 7.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48BAC-3589-0E4C-8EA2-3E90B6A102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1129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9760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1818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3316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4758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133C5-BD36-1180-DB3A-8DEAC5BA8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A3E987-CE98-AE3F-D0B9-7EFF368C4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2EFCBF-0B2F-564E-09B0-3EA046ABA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A70DA0-D89E-0A4C-5B67-58F89052C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3219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D23C0-3675-B430-D2B2-C239F737F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AAD805-2FF6-4862-3291-311AD3D059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9D0CED-52A7-48C9-C4F6-7DABFB8E0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3B443C-91C6-C8F0-9E03-9BEF10B3A8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7497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81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140F7-B30B-7DCD-C7A9-5C0389D2F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DA035B-C6E1-C4B3-F7C0-42D39A6F5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146BE-3331-7EF6-03B6-F0FFA1DF9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CE5CCB-7088-CC98-A332-80A19FBD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5968C9-D7F0-AF7C-8473-3DFF245C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79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DDBE7-65F6-23F4-0825-015C23CF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4C0FE2-FD76-D495-46BC-4476F082E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6023C8-8336-568E-8684-D99A24EAF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1BCF8-2BC7-32C3-E767-0F45F004A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AD038E-19AF-F0C5-BB21-F082A88B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37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4D0F89-6661-668E-2D90-9C698739E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613B56-22A8-8795-BED5-A2F16A5983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022816-6D4C-5BE3-D41A-AC693900E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4ED2CB-2264-3D7B-E36A-5EE78F958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ADC508-B207-42FF-C95F-0933AF6C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927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0B250-FB79-E7E5-BFC3-C76CFD6B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9B89CD-A947-0F20-9349-68707E380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B239AA-3C52-C1B1-E556-D0D59000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EFF2F4-996E-7BD7-EAA6-CD4AAFC8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4D76F-6D66-F27E-D4BB-DD409098D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2097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A18DD-C72E-4A1D-5EB3-36354330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38FDC5-7DAE-7C22-A65C-ED5DB252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F4842F-0BDC-5BF8-3447-145E99CD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180581-87D0-4A07-0741-960DABF37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189659-2FE6-9A7F-F476-1CDA6793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0082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122D1-A3A8-F399-66F0-438CA137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207B5-3483-D944-A62B-1B79E83AD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28B941-4EC3-55A5-AEC2-D65CC2FAF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70028C-8313-BB75-7B10-613711F1E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590E80-9101-48AC-E895-1A7E34C12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272A9-C96C-4637-92DA-BEA81707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115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86555-ED3C-126B-6269-C1FED8518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ABDB3E-A556-687C-1922-C66B49AF2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271571-572B-9F18-F5A7-803FC9BD1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D8A116-8E74-1208-5A42-E7616F1C5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442738-1C71-51D8-E378-A55CE4B20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0A64F-A6FC-F94E-D9EC-4ED7B6E1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44F866-1445-4EBF-662F-EF8E3AB11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6AF44C-4CA5-508D-719D-AD617EFE8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156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D02B4-967C-49D9-92D8-4E91A359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3445DB-63A4-F2EA-2063-6BADF135D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4DD42C-6C37-3FB0-1EDC-7A78CD75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D6B0ED-CFD5-4766-376D-1C54CB1A5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066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32844E-E8A6-FA67-32B8-B78EB51CE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F6FE5C-F567-EE18-AB6A-97A39E3A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E915DC-23B4-9CA2-B61C-000F7673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8262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18CC0-DF56-1F71-65BA-6DA0EAE92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4FECCF-08CD-E501-7828-9A42F3126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9C831F-8C90-EF22-C9FB-5A6348FFA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A1ED24-92D3-927F-6F1A-07059ECF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A169B2-AB7E-397D-3A56-0DEAD094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9B3870-89FF-C1D2-5CF0-217C38ED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636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91B7E-48B5-599C-D598-A98B66E0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D60F65-DA06-91E0-9665-880B65689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12EFD7-04EA-7388-1759-FD29ABBB9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FE80DD-63B4-26B9-EED9-B36A1B69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6E47E8-F57F-CC78-21CB-6314CD2A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497EA9-52A4-D677-F43A-3775A4E0F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57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A99C95-C59D-C85D-BE43-B5DB46F84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7EEA4F-9C19-C78C-87F6-0C076E05E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8211D-3A8E-777C-2A73-1B0BC68051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249A5-381B-1E4C-9CA6-E2B15FE42A0D}" type="datetimeFigureOut">
              <a:rPr kumimoji="1" lang="ko-KR" altLang="en-US" smtClean="0"/>
              <a:t>2024. 2. 7.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2CD15D-DDCF-EBA9-A5BA-3801142B9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128E1-8FAA-6281-C220-C345E60B8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8934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hyperlink" Target="https://www.figma.com/file/kubM1ej6Y4SMOe2B7Udb2l/%EC%9B%A4%EC%9B%A4%EC%9B%A4?type=design&amp;node-id=74%3A1877&amp;mode=design&amp;t=HGEdfe21HKV6Y5Cw-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25308D-5DB3-C779-188D-506FE75DA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CEE5479-BFEC-021F-5D47-589D18EC6F81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05A0EC-5BD5-1E79-A962-8DAD5AB3A7D3}"/>
              </a:ext>
            </a:extLst>
          </p:cNvPr>
          <p:cNvSpPr txBox="1"/>
          <p:nvPr/>
        </p:nvSpPr>
        <p:spPr>
          <a:xfrm>
            <a:off x="6858000" y="2174026"/>
            <a:ext cx="2842419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i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고병진</a:t>
            </a:r>
            <a:r>
              <a:rPr kumimoji="1" lang="en-US" altLang="ko-KR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김정수</a:t>
            </a:r>
            <a:r>
              <a:rPr kumimoji="1" lang="en-US" altLang="ko-KR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임예은</a:t>
            </a:r>
            <a:r>
              <a:rPr kumimoji="1" lang="en-US" altLang="ko-KR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 i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최은호</a:t>
            </a:r>
            <a:r>
              <a:rPr kumimoji="1" lang="en-US" altLang="ko-KR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(PL)</a:t>
            </a:r>
            <a:endParaRPr kumimoji="1" lang="ko-KR" altLang="en-US" sz="1400" b="1" i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3" name="그림 32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AFB68D03-D370-DEAB-3E37-1C24DF4A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019" y="1399603"/>
            <a:ext cx="7772400" cy="34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1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C98D7-FE68-FBE3-E4BB-9E9ACD861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3AADDB32-AE64-5673-5943-A9AAB9362D85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F400F414-63EB-E403-1070-D1A5C1A29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1BB99C7-5F4A-AE78-EB44-6F5FB233A04D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Current Progress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AB7A56-0E48-3E1D-7271-C6F30B3C2434}"/>
              </a:ext>
            </a:extLst>
          </p:cNvPr>
          <p:cNvSpPr txBox="1"/>
          <p:nvPr/>
        </p:nvSpPr>
        <p:spPr>
          <a:xfrm>
            <a:off x="8394702" y="1883032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1EB026-8C01-50ED-3E3F-B1DB6F4206C5}"/>
              </a:ext>
            </a:extLst>
          </p:cNvPr>
          <p:cNvSpPr txBox="1"/>
          <p:nvPr/>
        </p:nvSpPr>
        <p:spPr>
          <a:xfrm>
            <a:off x="8394702" y="2565431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14A587-20D7-8787-2ADA-614CB1D9C039}"/>
              </a:ext>
            </a:extLst>
          </p:cNvPr>
          <p:cNvSpPr txBox="1"/>
          <p:nvPr/>
        </p:nvSpPr>
        <p:spPr>
          <a:xfrm>
            <a:off x="8394702" y="3254728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4CF880-54EF-73F3-FBCC-545F96562A81}"/>
              </a:ext>
            </a:extLst>
          </p:cNvPr>
          <p:cNvSpPr txBox="1"/>
          <p:nvPr/>
        </p:nvSpPr>
        <p:spPr>
          <a:xfrm>
            <a:off x="8394702" y="3944152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9674C8-DBD0-5BC0-2045-BAE7439B67A0}"/>
              </a:ext>
            </a:extLst>
          </p:cNvPr>
          <p:cNvSpPr txBox="1"/>
          <p:nvPr/>
        </p:nvSpPr>
        <p:spPr>
          <a:xfrm>
            <a:off x="6970829" y="4619082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70%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50FB71-76C9-DC70-BCB4-B284F8501A00}"/>
              </a:ext>
            </a:extLst>
          </p:cNvPr>
          <p:cNvSpPr txBox="1"/>
          <p:nvPr/>
        </p:nvSpPr>
        <p:spPr>
          <a:xfrm>
            <a:off x="5246184" y="5311728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40%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69F8B0A-3DB1-2C74-73C5-236D1C6C8E56}"/>
              </a:ext>
            </a:extLst>
          </p:cNvPr>
          <p:cNvSpPr/>
          <p:nvPr/>
        </p:nvSpPr>
        <p:spPr>
          <a:xfrm>
            <a:off x="901441" y="2170809"/>
            <a:ext cx="3063600" cy="3063600"/>
          </a:xfrm>
          <a:prstGeom prst="ellipse">
            <a:avLst/>
          </a:prstGeom>
          <a:solidFill>
            <a:srgbClr val="7F8D7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BD98CA-4F7C-8ECA-2F88-EEC2EE3098E1}"/>
              </a:ext>
            </a:extLst>
          </p:cNvPr>
          <p:cNvGrpSpPr/>
          <p:nvPr/>
        </p:nvGrpSpPr>
        <p:grpSpPr>
          <a:xfrm>
            <a:off x="4564200" y="2065651"/>
            <a:ext cx="3063600" cy="3063600"/>
            <a:chOff x="1367298" y="1793663"/>
            <a:chExt cx="1800000" cy="180000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D43-276E-544C-7C9F-1673FB2BAF8B}"/>
                </a:ext>
              </a:extLst>
            </p:cNvPr>
            <p:cNvSpPr/>
            <p:nvPr/>
          </p:nvSpPr>
          <p:spPr>
            <a:xfrm>
              <a:off x="1367298" y="1793663"/>
              <a:ext cx="1800000" cy="1800000"/>
            </a:xfrm>
            <a:prstGeom prst="ellipse">
              <a:avLst/>
            </a:prstGeom>
            <a:solidFill>
              <a:srgbClr val="F1F3E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2" name="원형 31">
              <a:extLst>
                <a:ext uri="{FF2B5EF4-FFF2-40B4-BE49-F238E27FC236}">
                  <a16:creationId xmlns:a16="http://schemas.microsoft.com/office/drawing/2014/main" id="{AE622BA4-BB32-0BDE-5FEC-718BDA84EEE2}"/>
                </a:ext>
              </a:extLst>
            </p:cNvPr>
            <p:cNvSpPr/>
            <p:nvPr/>
          </p:nvSpPr>
          <p:spPr>
            <a:xfrm>
              <a:off x="1367298" y="1793663"/>
              <a:ext cx="1800000" cy="1800000"/>
            </a:xfrm>
            <a:prstGeom prst="pie">
              <a:avLst>
                <a:gd name="adj1" fmla="val 16186279"/>
                <a:gd name="adj2" fmla="val 8504647"/>
              </a:avLst>
            </a:prstGeom>
            <a:solidFill>
              <a:srgbClr val="7F8D7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D68F6C3-C116-6E04-CE62-3D646CA7D105}"/>
              </a:ext>
            </a:extLst>
          </p:cNvPr>
          <p:cNvGrpSpPr/>
          <p:nvPr/>
        </p:nvGrpSpPr>
        <p:grpSpPr>
          <a:xfrm>
            <a:off x="8226959" y="2054393"/>
            <a:ext cx="3063600" cy="3063600"/>
            <a:chOff x="1367298" y="1793663"/>
            <a:chExt cx="1800000" cy="180000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4694381-886A-D234-B0FF-CA4C5D2B0D29}"/>
                </a:ext>
              </a:extLst>
            </p:cNvPr>
            <p:cNvSpPr/>
            <p:nvPr/>
          </p:nvSpPr>
          <p:spPr>
            <a:xfrm>
              <a:off x="1367298" y="1793663"/>
              <a:ext cx="1800000" cy="1800000"/>
            </a:xfrm>
            <a:prstGeom prst="ellipse">
              <a:avLst/>
            </a:prstGeom>
            <a:solidFill>
              <a:srgbClr val="F1F3E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5" name="원형 34">
              <a:extLst>
                <a:ext uri="{FF2B5EF4-FFF2-40B4-BE49-F238E27FC236}">
                  <a16:creationId xmlns:a16="http://schemas.microsoft.com/office/drawing/2014/main" id="{CBC0A098-250D-5C60-4C96-ECD4250D4080}"/>
                </a:ext>
              </a:extLst>
            </p:cNvPr>
            <p:cNvSpPr/>
            <p:nvPr/>
          </p:nvSpPr>
          <p:spPr>
            <a:xfrm>
              <a:off x="1367298" y="1793663"/>
              <a:ext cx="1800000" cy="1800000"/>
            </a:xfrm>
            <a:prstGeom prst="pie">
              <a:avLst>
                <a:gd name="adj1" fmla="val 16186279"/>
                <a:gd name="adj2" fmla="val 3514480"/>
              </a:avLst>
            </a:prstGeom>
            <a:solidFill>
              <a:srgbClr val="7F8D7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FAF68B2-47D2-6428-40DA-452C6BEDE4CF}"/>
              </a:ext>
            </a:extLst>
          </p:cNvPr>
          <p:cNvSpPr txBox="1"/>
          <p:nvPr/>
        </p:nvSpPr>
        <p:spPr>
          <a:xfrm>
            <a:off x="725447" y="5488429"/>
            <a:ext cx="34628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ERD &amp; Wire-Frame, UI</a:t>
            </a:r>
            <a:r>
              <a:rPr kumimoji="1" lang="ko-KR" altLang="en-US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CA84C4-43DE-2FD1-4183-523DA71F891C}"/>
              </a:ext>
            </a:extLst>
          </p:cNvPr>
          <p:cNvSpPr txBox="1"/>
          <p:nvPr/>
        </p:nvSpPr>
        <p:spPr>
          <a:xfrm>
            <a:off x="1963387" y="2315107"/>
            <a:ext cx="115570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24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26A56E-0539-A94B-D268-759942C27E17}"/>
              </a:ext>
            </a:extLst>
          </p:cNvPr>
          <p:cNvSpPr txBox="1"/>
          <p:nvPr/>
        </p:nvSpPr>
        <p:spPr>
          <a:xfrm>
            <a:off x="5331102" y="4160112"/>
            <a:ext cx="115570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70%</a:t>
            </a:r>
            <a:endParaRPr kumimoji="1" lang="ko-KR" altLang="en-US" sz="24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99F2E4-CAAE-B498-6D31-292193A51E0D}"/>
              </a:ext>
            </a:extLst>
          </p:cNvPr>
          <p:cNvSpPr txBox="1"/>
          <p:nvPr/>
        </p:nvSpPr>
        <p:spPr>
          <a:xfrm>
            <a:off x="10302602" y="3818989"/>
            <a:ext cx="115570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40%</a:t>
            </a:r>
            <a:endParaRPr kumimoji="1" lang="ko-KR" altLang="en-US" sz="24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E48AD3-B2D5-3DF0-0F13-B4FC65B77088}"/>
              </a:ext>
            </a:extLst>
          </p:cNvPr>
          <p:cNvSpPr txBox="1"/>
          <p:nvPr/>
        </p:nvSpPr>
        <p:spPr>
          <a:xfrm>
            <a:off x="4970593" y="5498250"/>
            <a:ext cx="242923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기능 구현 </a:t>
            </a:r>
            <a:r>
              <a:rPr kumimoji="1" lang="en-US" altLang="ko-KR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  <a:endParaRPr kumimoji="1" lang="ko-KR" altLang="en-US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72A9D3-8D9F-6130-F08E-3145958EB816}"/>
              </a:ext>
            </a:extLst>
          </p:cNvPr>
          <p:cNvSpPr txBox="1"/>
          <p:nvPr/>
        </p:nvSpPr>
        <p:spPr>
          <a:xfrm>
            <a:off x="8797154" y="5496841"/>
            <a:ext cx="222349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기능 구현 </a:t>
            </a:r>
            <a:r>
              <a:rPr kumimoji="1" lang="en-US" altLang="ko-KR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(DB, API)</a:t>
            </a:r>
            <a:endParaRPr kumimoji="1" lang="ko-KR" altLang="en-US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647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0D6FB9-2582-A44C-2A8F-3C9F1E951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FB97432-4BB2-96CA-6570-F03A93575EF7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76B21038-35F0-FF3D-6E6E-51AEB4863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C342BC-C377-6D5C-90F7-52D0DFC85EAC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Next Progress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AE7771-4182-F250-AD33-1761A2F8DC0C}"/>
              </a:ext>
            </a:extLst>
          </p:cNvPr>
          <p:cNvSpPr txBox="1"/>
          <p:nvPr/>
        </p:nvSpPr>
        <p:spPr>
          <a:xfrm>
            <a:off x="8394702" y="1883032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BF8F565-D54B-6C16-4AFB-C9A42D6EBF02}"/>
              </a:ext>
            </a:extLst>
          </p:cNvPr>
          <p:cNvGrpSpPr/>
          <p:nvPr/>
        </p:nvGrpSpPr>
        <p:grpSpPr>
          <a:xfrm>
            <a:off x="792714" y="1695418"/>
            <a:ext cx="10883166" cy="2524068"/>
            <a:chOff x="1501069" y="2394140"/>
            <a:chExt cx="4958364" cy="3581005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955CEE3D-440C-2E98-432E-BF3220DA1E9F}"/>
                </a:ext>
              </a:extLst>
            </p:cNvPr>
            <p:cNvSpPr/>
            <p:nvPr/>
          </p:nvSpPr>
          <p:spPr>
            <a:xfrm>
              <a:off x="1501069" y="2394140"/>
              <a:ext cx="3060000" cy="2910399"/>
            </a:xfrm>
            <a:prstGeom prst="roundRect">
              <a:avLst/>
            </a:prstGeom>
            <a:gradFill flip="none" rotWithShape="1">
              <a:gsLst>
                <a:gs pos="0">
                  <a:srgbClr val="ABB7A5">
                    <a:tint val="66000"/>
                    <a:satMod val="160000"/>
                  </a:srgbClr>
                </a:gs>
                <a:gs pos="50000">
                  <a:srgbClr val="ABB7A5">
                    <a:tint val="44500"/>
                    <a:satMod val="160000"/>
                  </a:srgbClr>
                </a:gs>
                <a:gs pos="100000">
                  <a:srgbClr val="ABB7A5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rgbClr val="ABB7A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8827FA-C668-3930-166E-7C21CF6FCE3A}"/>
                </a:ext>
              </a:extLst>
            </p:cNvPr>
            <p:cNvSpPr txBox="1"/>
            <p:nvPr/>
          </p:nvSpPr>
          <p:spPr>
            <a:xfrm>
              <a:off x="1621766" y="2703378"/>
              <a:ext cx="1925263" cy="6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b="1" dirty="0">
                  <a:solidFill>
                    <a:schemeClr val="bg2">
                      <a:lumMod val="50000"/>
                    </a:schemeClr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CSS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9E6479-9125-497A-9D27-7060ABABA665}"/>
                </a:ext>
              </a:extLst>
            </p:cNvPr>
            <p:cNvSpPr txBox="1"/>
            <p:nvPr/>
          </p:nvSpPr>
          <p:spPr>
            <a:xfrm>
              <a:off x="1621766" y="3358362"/>
              <a:ext cx="1382683" cy="1652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1.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반응형</a:t>
              </a: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CSS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보완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2.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관리자 페이지 보완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3.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기타</a:t>
              </a: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_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서브메뉴 페이지 제작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FDE36C-60DD-8620-4388-C057AB43A734}"/>
                </a:ext>
              </a:extLst>
            </p:cNvPr>
            <p:cNvSpPr txBox="1"/>
            <p:nvPr/>
          </p:nvSpPr>
          <p:spPr>
            <a:xfrm>
              <a:off x="5227798" y="4970836"/>
              <a:ext cx="1231635" cy="1004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4000" b="1" dirty="0">
                  <a:solidFill>
                    <a:schemeClr val="bg2">
                      <a:lumMod val="50000"/>
                    </a:schemeClr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배포 </a:t>
              </a:r>
              <a:r>
                <a:rPr kumimoji="1" lang="en-US" altLang="ko-KR" sz="4000" b="1" dirty="0">
                  <a:solidFill>
                    <a:schemeClr val="bg2">
                      <a:lumMod val="50000"/>
                    </a:schemeClr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(.jar)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4F87710-3018-BC8A-00A4-C5748E80B089}"/>
              </a:ext>
            </a:extLst>
          </p:cNvPr>
          <p:cNvGrpSpPr/>
          <p:nvPr/>
        </p:nvGrpSpPr>
        <p:grpSpPr>
          <a:xfrm>
            <a:off x="792714" y="4001520"/>
            <a:ext cx="6716426" cy="2051392"/>
            <a:chOff x="1501069" y="2394140"/>
            <a:chExt cx="3060000" cy="2910399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69304F1A-5143-5C86-5991-E9EE00F234D6}"/>
                </a:ext>
              </a:extLst>
            </p:cNvPr>
            <p:cNvSpPr/>
            <p:nvPr/>
          </p:nvSpPr>
          <p:spPr>
            <a:xfrm>
              <a:off x="1501069" y="2394140"/>
              <a:ext cx="3060000" cy="2910399"/>
            </a:xfrm>
            <a:prstGeom prst="roundRect">
              <a:avLst/>
            </a:prstGeom>
            <a:gradFill flip="none" rotWithShape="1">
              <a:gsLst>
                <a:gs pos="0">
                  <a:srgbClr val="ABB7A5">
                    <a:tint val="66000"/>
                    <a:satMod val="160000"/>
                  </a:srgbClr>
                </a:gs>
                <a:gs pos="50000">
                  <a:srgbClr val="ABB7A5">
                    <a:tint val="44500"/>
                    <a:satMod val="160000"/>
                  </a:srgbClr>
                </a:gs>
                <a:gs pos="100000">
                  <a:srgbClr val="ABB7A5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rgbClr val="ABB7A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F289F3-F58C-2DAE-6831-781088F6EA5E}"/>
                </a:ext>
              </a:extLst>
            </p:cNvPr>
            <p:cNvSpPr txBox="1"/>
            <p:nvPr/>
          </p:nvSpPr>
          <p:spPr>
            <a:xfrm>
              <a:off x="1621766" y="2703378"/>
              <a:ext cx="1925263" cy="6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b="1" dirty="0">
                  <a:solidFill>
                    <a:schemeClr val="bg2">
                      <a:lumMod val="50000"/>
                    </a:schemeClr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DB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BBD0B1-2905-3330-5F18-83EF776594C4}"/>
                </a:ext>
              </a:extLst>
            </p:cNvPr>
            <p:cNvSpPr txBox="1"/>
            <p:nvPr/>
          </p:nvSpPr>
          <p:spPr>
            <a:xfrm>
              <a:off x="1621766" y="3358362"/>
              <a:ext cx="1382683" cy="1652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1.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회원정보 수정 보완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2.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장바구니 </a:t>
              </a: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DB 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구축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3.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회원 목록 </a:t>
              </a: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&amp;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검색 구축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5A2D9E2B-5597-E86D-80A5-D90C1280816F}"/>
              </a:ext>
            </a:extLst>
          </p:cNvPr>
          <p:cNvSpPr/>
          <p:nvPr/>
        </p:nvSpPr>
        <p:spPr>
          <a:xfrm>
            <a:off x="6750730" y="2856480"/>
            <a:ext cx="2046657" cy="2013452"/>
          </a:xfrm>
          <a:prstGeom prst="rightArrow">
            <a:avLst/>
          </a:prstGeom>
          <a:solidFill>
            <a:srgbClr val="7F8D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935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3B2242-1319-C447-EC8E-709EED0B5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FE8322D-791F-F60A-8052-500F85FB9B7B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034DC085-111D-2070-C948-4B77390D2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4E07E5-A8D4-27A8-D4ED-2D2D4718BB25}"/>
              </a:ext>
            </a:extLst>
          </p:cNvPr>
          <p:cNvSpPr txBox="1"/>
          <p:nvPr/>
        </p:nvSpPr>
        <p:spPr>
          <a:xfrm>
            <a:off x="4124232" y="3075056"/>
            <a:ext cx="3943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Thank</a:t>
            </a:r>
            <a:r>
              <a:rPr kumimoji="1" lang="ko-KR" altLang="en-US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You</a:t>
            </a:r>
            <a:r>
              <a:rPr kumimoji="1" lang="ko-KR" altLang="en-US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kumimoji="1" lang="en-US" altLang="ko-KR" sz="4000" dirty="0">
                <a:solidFill>
                  <a:srgbClr val="7F8D7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~</a:t>
            </a:r>
            <a:r>
              <a:rPr kumimoji="1" lang="ko-KR" altLang="en-US" sz="4000" dirty="0">
                <a:solidFill>
                  <a:srgbClr val="7F8D7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4000" dirty="0">
                <a:solidFill>
                  <a:srgbClr val="7F8D7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</a:t>
            </a:r>
            <a:r>
              <a:rPr kumimoji="1" lang="ko-KR" altLang="en-US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837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82E8C4-EDD7-5CEC-EB26-54C20F03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1FE7665-D20F-AB10-E1F3-D2C26E898786}"/>
              </a:ext>
            </a:extLst>
          </p:cNvPr>
          <p:cNvSpPr/>
          <p:nvPr/>
        </p:nvSpPr>
        <p:spPr>
          <a:xfrm>
            <a:off x="30406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76E79-A890-20A5-6AD3-4CEE4BCE1D10}"/>
              </a:ext>
            </a:extLst>
          </p:cNvPr>
          <p:cNvSpPr txBox="1"/>
          <p:nvPr/>
        </p:nvSpPr>
        <p:spPr>
          <a:xfrm>
            <a:off x="725447" y="763441"/>
            <a:ext cx="2568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Contents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41EF0A82-EF22-E714-E690-14B470EEF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90B4C94-AA2F-A3F2-0604-0288FD918DBF}"/>
              </a:ext>
            </a:extLst>
          </p:cNvPr>
          <p:cNvGrpSpPr/>
          <p:nvPr/>
        </p:nvGrpSpPr>
        <p:grpSpPr>
          <a:xfrm>
            <a:off x="2037643" y="1993618"/>
            <a:ext cx="1080000" cy="1347741"/>
            <a:chOff x="1222125" y="2209410"/>
            <a:chExt cx="1080000" cy="1347741"/>
          </a:xfrm>
        </p:grpSpPr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78406866-92A9-A806-C6F3-EC8D88472845}"/>
                </a:ext>
              </a:extLst>
            </p:cNvPr>
            <p:cNvCxnSpPr>
              <a:cxnSpLocks/>
            </p:cNvCxnSpPr>
            <p:nvPr/>
          </p:nvCxnSpPr>
          <p:spPr>
            <a:xfrm>
              <a:off x="12221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D97D397-5586-12CF-9139-4C5F69789535}"/>
                </a:ext>
              </a:extLst>
            </p:cNvPr>
            <p:cNvSpPr txBox="1"/>
            <p:nvPr/>
          </p:nvSpPr>
          <p:spPr>
            <a:xfrm>
              <a:off x="14699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CE1D207-4167-B2F0-38FB-FA2BB727EEF1}"/>
                </a:ext>
              </a:extLst>
            </p:cNvPr>
            <p:cNvSpPr txBox="1"/>
            <p:nvPr/>
          </p:nvSpPr>
          <p:spPr>
            <a:xfrm>
              <a:off x="1418724" y="3047524"/>
              <a:ext cx="883401" cy="509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0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주제</a:t>
              </a:r>
              <a:endParaRPr kumimoji="1"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47F503A-9B7F-92C9-BA45-72E32EC2AF7C}"/>
              </a:ext>
            </a:extLst>
          </p:cNvPr>
          <p:cNvGrpSpPr/>
          <p:nvPr/>
        </p:nvGrpSpPr>
        <p:grpSpPr>
          <a:xfrm>
            <a:off x="5310706" y="1997065"/>
            <a:ext cx="1080000" cy="648090"/>
            <a:chOff x="2923925" y="2209410"/>
            <a:chExt cx="1080000" cy="648090"/>
          </a:xfrm>
        </p:grpSpPr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CFA879B1-3C58-71BF-1431-6BC9F2119738}"/>
                </a:ext>
              </a:extLst>
            </p:cNvPr>
            <p:cNvCxnSpPr>
              <a:cxnSpLocks/>
            </p:cNvCxnSpPr>
            <p:nvPr/>
          </p:nvCxnSpPr>
          <p:spPr>
            <a:xfrm>
              <a:off x="29239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4F7EED-1217-DE77-93E2-E94724108133}"/>
                </a:ext>
              </a:extLst>
            </p:cNvPr>
            <p:cNvSpPr txBox="1"/>
            <p:nvPr/>
          </p:nvSpPr>
          <p:spPr>
            <a:xfrm>
              <a:off x="31717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02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4C001EF-5EA8-074E-21CA-81A3DB51932C}"/>
              </a:ext>
            </a:extLst>
          </p:cNvPr>
          <p:cNvGrpSpPr/>
          <p:nvPr/>
        </p:nvGrpSpPr>
        <p:grpSpPr>
          <a:xfrm>
            <a:off x="9011051" y="1969544"/>
            <a:ext cx="1080000" cy="648090"/>
            <a:chOff x="4625725" y="2209410"/>
            <a:chExt cx="1080000" cy="648090"/>
          </a:xfrm>
        </p:grpSpPr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6F5E6B61-FC65-415E-34F5-0BC42F4149A2}"/>
                </a:ext>
              </a:extLst>
            </p:cNvPr>
            <p:cNvCxnSpPr>
              <a:cxnSpLocks/>
            </p:cNvCxnSpPr>
            <p:nvPr/>
          </p:nvCxnSpPr>
          <p:spPr>
            <a:xfrm>
              <a:off x="46257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484BC3-9839-4092-9C2E-F9D9A16F314F}"/>
                </a:ext>
              </a:extLst>
            </p:cNvPr>
            <p:cNvSpPr txBox="1"/>
            <p:nvPr/>
          </p:nvSpPr>
          <p:spPr>
            <a:xfrm>
              <a:off x="48735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03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9E3691D-C17A-C91F-5AA9-E06FE8BB802B}"/>
              </a:ext>
            </a:extLst>
          </p:cNvPr>
          <p:cNvGrpSpPr/>
          <p:nvPr/>
        </p:nvGrpSpPr>
        <p:grpSpPr>
          <a:xfrm>
            <a:off x="2037643" y="4012635"/>
            <a:ext cx="1080000" cy="648090"/>
            <a:chOff x="8029325" y="2209410"/>
            <a:chExt cx="1080000" cy="648090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0374D5D8-935C-F7C8-E96D-83B37CE27CA6}"/>
                </a:ext>
              </a:extLst>
            </p:cNvPr>
            <p:cNvCxnSpPr>
              <a:cxnSpLocks/>
            </p:cNvCxnSpPr>
            <p:nvPr/>
          </p:nvCxnSpPr>
          <p:spPr>
            <a:xfrm>
              <a:off x="80293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A0A528-7ACB-B37B-EFF5-7784F99B8AAB}"/>
                </a:ext>
              </a:extLst>
            </p:cNvPr>
            <p:cNvSpPr txBox="1"/>
            <p:nvPr/>
          </p:nvSpPr>
          <p:spPr>
            <a:xfrm>
              <a:off x="82771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04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ABFE82A-BD28-1B5A-E1E0-D8CB247FE207}"/>
              </a:ext>
            </a:extLst>
          </p:cNvPr>
          <p:cNvGrpSpPr/>
          <p:nvPr/>
        </p:nvGrpSpPr>
        <p:grpSpPr>
          <a:xfrm>
            <a:off x="5310706" y="4043604"/>
            <a:ext cx="1080000" cy="648090"/>
            <a:chOff x="9731125" y="2209410"/>
            <a:chExt cx="1080000" cy="648090"/>
          </a:xfrm>
        </p:grpSpPr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644DD7D2-80F2-4830-3E88-52461FFCE57F}"/>
                </a:ext>
              </a:extLst>
            </p:cNvPr>
            <p:cNvCxnSpPr>
              <a:cxnSpLocks/>
            </p:cNvCxnSpPr>
            <p:nvPr/>
          </p:nvCxnSpPr>
          <p:spPr>
            <a:xfrm>
              <a:off x="97311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12139B-E44D-7FC3-1891-246F3D693C36}"/>
                </a:ext>
              </a:extLst>
            </p:cNvPr>
            <p:cNvSpPr txBox="1"/>
            <p:nvPr/>
          </p:nvSpPr>
          <p:spPr>
            <a:xfrm>
              <a:off x="99789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05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D7DC284-22DA-FA01-5766-B9C8E3C6706B}"/>
              </a:ext>
            </a:extLst>
          </p:cNvPr>
          <p:cNvGrpSpPr/>
          <p:nvPr/>
        </p:nvGrpSpPr>
        <p:grpSpPr>
          <a:xfrm>
            <a:off x="9011051" y="4043604"/>
            <a:ext cx="1080000" cy="648090"/>
            <a:chOff x="9731125" y="2209410"/>
            <a:chExt cx="1080000" cy="648090"/>
          </a:xfrm>
        </p:grpSpPr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1E41ABA0-815D-CF3F-6D43-B88A5622E78B}"/>
                </a:ext>
              </a:extLst>
            </p:cNvPr>
            <p:cNvCxnSpPr>
              <a:cxnSpLocks/>
            </p:cNvCxnSpPr>
            <p:nvPr/>
          </p:nvCxnSpPr>
          <p:spPr>
            <a:xfrm>
              <a:off x="97311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3E78F7F-D9BE-AFDC-0FBC-982E616DE0D1}"/>
                </a:ext>
              </a:extLst>
            </p:cNvPr>
            <p:cNvSpPr txBox="1"/>
            <p:nvPr/>
          </p:nvSpPr>
          <p:spPr>
            <a:xfrm>
              <a:off x="99789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06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27E72D-597D-E41C-1374-A12EA6AE1279}"/>
              </a:ext>
            </a:extLst>
          </p:cNvPr>
          <p:cNvSpPr txBox="1"/>
          <p:nvPr/>
        </p:nvSpPr>
        <p:spPr>
          <a:xfrm>
            <a:off x="5323406" y="2935575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역할 분담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4BB8AA-9704-6873-66AF-3ED660ABE2C7}"/>
              </a:ext>
            </a:extLst>
          </p:cNvPr>
          <p:cNvSpPr txBox="1"/>
          <p:nvPr/>
        </p:nvSpPr>
        <p:spPr>
          <a:xfrm>
            <a:off x="8530006" y="2935575"/>
            <a:ext cx="231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ERD</a:t>
            </a:r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&amp;</a:t>
            </a:r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Wire-Frame</a:t>
            </a:r>
            <a:endParaRPr kumimoji="1" lang="ko-KR" altLang="en-US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0D2FDE-B641-19F4-B90E-0C3ED80241FD}"/>
              </a:ext>
            </a:extLst>
          </p:cNvPr>
          <p:cNvSpPr txBox="1"/>
          <p:nvPr/>
        </p:nvSpPr>
        <p:spPr>
          <a:xfrm>
            <a:off x="1612671" y="4940495"/>
            <a:ext cx="222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 수행 일정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2BCF5A-C643-2F98-91FF-2FDBCC390B28}"/>
              </a:ext>
            </a:extLst>
          </p:cNvPr>
          <p:cNvSpPr txBox="1"/>
          <p:nvPr/>
        </p:nvSpPr>
        <p:spPr>
          <a:xfrm>
            <a:off x="5323406" y="4971464"/>
            <a:ext cx="222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UI</a:t>
            </a:r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135567-F3D0-2686-9A3C-DB0B771593C9}"/>
              </a:ext>
            </a:extLst>
          </p:cNvPr>
          <p:cNvSpPr txBox="1"/>
          <p:nvPr/>
        </p:nvSpPr>
        <p:spPr>
          <a:xfrm>
            <a:off x="8439825" y="4940878"/>
            <a:ext cx="222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진행상황</a:t>
            </a:r>
            <a:endParaRPr kumimoji="1" lang="en-US" altLang="ko-KR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5802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134616-F648-784C-7FBE-A5EB6CDB7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A5C2E59-F258-E206-B44C-DAC9F2800D82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E6502FCD-4B03-D676-D5F2-6CC715992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44CD6922-FD62-B9F3-5B73-3B8CCED3E0FD}"/>
              </a:ext>
            </a:extLst>
          </p:cNvPr>
          <p:cNvGrpSpPr/>
          <p:nvPr/>
        </p:nvGrpSpPr>
        <p:grpSpPr>
          <a:xfrm>
            <a:off x="1014616" y="3123983"/>
            <a:ext cx="10172711" cy="3060000"/>
            <a:chOff x="971894" y="2101227"/>
            <a:chExt cx="10172711" cy="30600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F606B53-55E7-C34A-161A-C1D041019BD0}"/>
                </a:ext>
              </a:extLst>
            </p:cNvPr>
            <p:cNvSpPr/>
            <p:nvPr/>
          </p:nvSpPr>
          <p:spPr>
            <a:xfrm>
              <a:off x="971894" y="2101227"/>
              <a:ext cx="3060000" cy="3060000"/>
            </a:xfrm>
            <a:prstGeom prst="ellipse">
              <a:avLst/>
            </a:prstGeom>
            <a:gradFill flip="none" rotWithShape="1">
              <a:gsLst>
                <a:gs pos="0">
                  <a:srgbClr val="ABB7A5">
                    <a:tint val="66000"/>
                    <a:satMod val="160000"/>
                  </a:srgbClr>
                </a:gs>
                <a:gs pos="50000">
                  <a:srgbClr val="ABB7A5">
                    <a:tint val="44500"/>
                    <a:satMod val="160000"/>
                  </a:srgbClr>
                </a:gs>
                <a:gs pos="100000">
                  <a:srgbClr val="ABB7A5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rgbClr val="ABB7A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ACE7934-0683-C476-4843-9BA9A6537A6F}"/>
                </a:ext>
              </a:extLst>
            </p:cNvPr>
            <p:cNvSpPr/>
            <p:nvPr/>
          </p:nvSpPr>
          <p:spPr>
            <a:xfrm>
              <a:off x="8066820" y="2101227"/>
              <a:ext cx="3060000" cy="3060000"/>
            </a:xfrm>
            <a:prstGeom prst="ellipse">
              <a:avLst/>
            </a:prstGeom>
            <a:gradFill flip="none" rotWithShape="1">
              <a:gsLst>
                <a:gs pos="0">
                  <a:srgbClr val="ABB7A5">
                    <a:tint val="66000"/>
                    <a:satMod val="160000"/>
                  </a:srgbClr>
                </a:gs>
                <a:gs pos="50000">
                  <a:srgbClr val="ABB7A5">
                    <a:tint val="44500"/>
                    <a:satMod val="160000"/>
                  </a:srgbClr>
                </a:gs>
                <a:gs pos="100000">
                  <a:srgbClr val="ABB7A5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solidFill>
                <a:srgbClr val="ABB7A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863568-ECDF-00C8-0EEE-884818E3BC25}"/>
                </a:ext>
              </a:extLst>
            </p:cNvPr>
            <p:cNvSpPr txBox="1"/>
            <p:nvPr/>
          </p:nvSpPr>
          <p:spPr>
            <a:xfrm>
              <a:off x="1539263" y="2733301"/>
              <a:ext cx="1925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Wellbeing Life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DE01E7-F27D-A7F8-C2A5-DAEA6625DA16}"/>
                </a:ext>
              </a:extLst>
            </p:cNvPr>
            <p:cNvSpPr txBox="1"/>
            <p:nvPr/>
          </p:nvSpPr>
          <p:spPr>
            <a:xfrm>
              <a:off x="8588088" y="2603279"/>
              <a:ext cx="20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Every Workout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2C5932-72EB-EE15-DEEB-700ED9C3EDBB}"/>
                </a:ext>
              </a:extLst>
            </p:cNvPr>
            <p:cNvSpPr txBox="1"/>
            <p:nvPr/>
          </p:nvSpPr>
          <p:spPr>
            <a:xfrm>
              <a:off x="1074789" y="3218024"/>
              <a:ext cx="2854210" cy="1164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즐겁고 건강한 삶을 위해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운동과 올바른 식생활에 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관련된 차별화된 솔루션 제공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C9C795-C341-2765-643E-EFEF163B3DB0}"/>
                </a:ext>
              </a:extLst>
            </p:cNvPr>
            <p:cNvSpPr txBox="1"/>
            <p:nvPr/>
          </p:nvSpPr>
          <p:spPr>
            <a:xfrm>
              <a:off x="8084606" y="3091708"/>
              <a:ext cx="3059999" cy="153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효과적이고 올바른 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운동 방식으로 바쁜 삶 속 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맞춤형 트레이닝 방식을 제공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하여 건강생활에 기여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376AAC4-13A1-AA65-D0F4-38CCBC262D4E}"/>
                </a:ext>
              </a:extLst>
            </p:cNvPr>
            <p:cNvSpPr/>
            <p:nvPr/>
          </p:nvSpPr>
          <p:spPr>
            <a:xfrm>
              <a:off x="4519357" y="2101227"/>
              <a:ext cx="3060000" cy="3060000"/>
            </a:xfrm>
            <a:prstGeom prst="ellipse">
              <a:avLst/>
            </a:prstGeom>
            <a:gradFill flip="none" rotWithShape="1">
              <a:gsLst>
                <a:gs pos="0">
                  <a:srgbClr val="ABB7A5">
                    <a:tint val="66000"/>
                    <a:satMod val="160000"/>
                  </a:srgbClr>
                </a:gs>
                <a:gs pos="50000">
                  <a:srgbClr val="ABB7A5">
                    <a:tint val="44500"/>
                    <a:satMod val="160000"/>
                  </a:srgbClr>
                </a:gs>
                <a:gs pos="100000">
                  <a:srgbClr val="ABB7A5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ABB7A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273DD5-1100-1F24-0F27-E373B170C3F0}"/>
                </a:ext>
              </a:extLst>
            </p:cNvPr>
            <p:cNvSpPr txBox="1"/>
            <p:nvPr/>
          </p:nvSpPr>
          <p:spPr>
            <a:xfrm>
              <a:off x="5675951" y="2933356"/>
              <a:ext cx="1925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With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BE0CD3-1A5C-5C44-AC66-9DF67F58546B}"/>
                </a:ext>
              </a:extLst>
            </p:cNvPr>
            <p:cNvSpPr txBox="1"/>
            <p:nvPr/>
          </p:nvSpPr>
          <p:spPr>
            <a:xfrm>
              <a:off x="4626323" y="3418079"/>
              <a:ext cx="2854210" cy="795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공동체 의식을 바탕으로 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'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함께</a:t>
              </a: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’ 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하는 문화를 추구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9D64305-5DA5-5B92-9065-BFFD4A3F78CE}"/>
              </a:ext>
            </a:extLst>
          </p:cNvPr>
          <p:cNvSpPr txBox="1"/>
          <p:nvPr/>
        </p:nvSpPr>
        <p:spPr>
          <a:xfrm>
            <a:off x="730250" y="1555940"/>
            <a:ext cx="1074060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3WORK:WWW (Wellbeing Life With Every Workout)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공동체 참여와 업무 수행</a:t>
            </a:r>
            <a:r>
              <a:rPr kumimoji="1" lang="en-US" altLang="ko-KR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kumimoji="1" lang="ko-KR" altLang="en-US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그리고 정기적인 운동이 조화롭게 결합되어</a:t>
            </a:r>
            <a:endParaRPr kumimoji="1" lang="en-US" altLang="ko-KR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현대인의 건강한 라이프스타일을 촉진하고자 한다</a:t>
            </a:r>
            <a:r>
              <a:rPr kumimoji="1" lang="en-US" altLang="ko-KR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  <a:endParaRPr kumimoji="1" lang="ko-KR" altLang="en-US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6528ED-041F-BBB2-9034-DC8E4B4DFF50}"/>
              </a:ext>
            </a:extLst>
          </p:cNvPr>
          <p:cNvSpPr txBox="1"/>
          <p:nvPr/>
        </p:nvSpPr>
        <p:spPr>
          <a:xfrm>
            <a:off x="725447" y="763441"/>
            <a:ext cx="10745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Topic</a:t>
            </a:r>
            <a:endParaRPr kumimoji="1" lang="ko-KR" altLang="en-US" sz="2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503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F9A0BE-8949-AE53-3A2E-9066A9E82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491EE4D-A22E-FA41-65BE-367851B1DB10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286846A3-5114-70E9-5E65-AB487D8E1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DB53608-E278-7D6D-8FCB-6DAA4B3B0C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3741" y="1653412"/>
            <a:ext cx="1770209" cy="1770209"/>
          </a:xfrm>
          <a:prstGeom prst="rect">
            <a:avLst/>
          </a:prstGeom>
        </p:spPr>
      </p:pic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72138D2D-ECB3-B334-F19A-B47E30AA7EDF}"/>
              </a:ext>
            </a:extLst>
          </p:cNvPr>
          <p:cNvSpPr/>
          <p:nvPr/>
        </p:nvSpPr>
        <p:spPr>
          <a:xfrm>
            <a:off x="2532984" y="1991764"/>
            <a:ext cx="3253279" cy="1524340"/>
          </a:xfrm>
          <a:prstGeom prst="wedgeRoundRectCallout">
            <a:avLst>
              <a:gd name="adj1" fmla="val -55457"/>
              <a:gd name="adj2" fmla="val 20575"/>
              <a:gd name="adj3" fmla="val 16667"/>
            </a:avLst>
          </a:prstGeom>
          <a:solidFill>
            <a:srgbClr val="ABB7A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ABB7A5"/>
              </a:highlight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7FA9C4E-7771-F7ED-D0A3-1506B285D19F}"/>
              </a:ext>
            </a:extLst>
          </p:cNvPr>
          <p:cNvSpPr txBox="1">
            <a:spLocks/>
          </p:cNvSpPr>
          <p:nvPr/>
        </p:nvSpPr>
        <p:spPr>
          <a:xfrm>
            <a:off x="2587214" y="2084246"/>
            <a:ext cx="3144817" cy="1339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최은호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Project Leader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 총괄 디렉터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&amp;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팀 회의 주최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주소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API,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날씨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API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연동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회원가입 페이지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작업 진행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&amp;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ERD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제작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4FC72BE-3C88-D70D-A252-BED0F8F5DE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95898" y="3907930"/>
            <a:ext cx="2081701" cy="21173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DAB74D-6DC2-A681-81B8-6DBFB0AFC439}"/>
              </a:ext>
            </a:extLst>
          </p:cNvPr>
          <p:cNvSpPr txBox="1"/>
          <p:nvPr/>
        </p:nvSpPr>
        <p:spPr>
          <a:xfrm>
            <a:off x="725447" y="763441"/>
            <a:ext cx="3121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Character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37D7DA8-51F4-AFEE-7C8E-76AFF4D459F2}"/>
              </a:ext>
            </a:extLst>
          </p:cNvPr>
          <p:cNvCxnSpPr>
            <a:cxnSpLocks/>
          </p:cNvCxnSpPr>
          <p:nvPr/>
        </p:nvCxnSpPr>
        <p:spPr>
          <a:xfrm rot="5400000">
            <a:off x="4241648" y="3791764"/>
            <a:ext cx="3600000" cy="0"/>
          </a:xfrm>
          <a:prstGeom prst="line">
            <a:avLst/>
          </a:prstGeom>
          <a:ln>
            <a:solidFill>
              <a:srgbClr val="A4A3A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모서리가 둥근 사각형 설명선[R] 19">
            <a:extLst>
              <a:ext uri="{FF2B5EF4-FFF2-40B4-BE49-F238E27FC236}">
                <a16:creationId xmlns:a16="http://schemas.microsoft.com/office/drawing/2014/main" id="{0230560C-954C-DDD0-0CE8-586DE69ADF14}"/>
              </a:ext>
            </a:extLst>
          </p:cNvPr>
          <p:cNvSpPr/>
          <p:nvPr/>
        </p:nvSpPr>
        <p:spPr>
          <a:xfrm>
            <a:off x="2532984" y="4225958"/>
            <a:ext cx="3253279" cy="1524340"/>
          </a:xfrm>
          <a:prstGeom prst="wedgeRoundRectCallout">
            <a:avLst>
              <a:gd name="adj1" fmla="val -55457"/>
              <a:gd name="adj2" fmla="val 20575"/>
              <a:gd name="adj3" fmla="val 16667"/>
            </a:avLst>
          </a:prstGeom>
          <a:solidFill>
            <a:srgbClr val="ABB7A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ABB7A5"/>
              </a:highlight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D1B3F061-F990-4608-60EE-D43451459306}"/>
              </a:ext>
            </a:extLst>
          </p:cNvPr>
          <p:cNvSpPr txBox="1">
            <a:spLocks/>
          </p:cNvSpPr>
          <p:nvPr/>
        </p:nvSpPr>
        <p:spPr>
          <a:xfrm>
            <a:off x="2587214" y="4318440"/>
            <a:ext cx="3144817" cy="1339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고병진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</a:t>
            </a:r>
            <a:r>
              <a:rPr kumimoji="1" lang="ko-KR" altLang="en-US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Member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지도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API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연동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장바구니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&amp;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운동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작업 진행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노래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뉴스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아이템 등 페이지 제작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서브메뉴 페이지 제작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7A30E66-26E7-249F-0E15-779EE47B0C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208060" y="1816275"/>
            <a:ext cx="1651800" cy="1967786"/>
          </a:xfrm>
          <a:prstGeom prst="rect">
            <a:avLst/>
          </a:prstGeom>
        </p:spPr>
      </p:pic>
      <p:sp>
        <p:nvSpPr>
          <p:cNvPr id="27" name="모서리가 둥근 사각형 설명선[R] 26">
            <a:extLst>
              <a:ext uri="{FF2B5EF4-FFF2-40B4-BE49-F238E27FC236}">
                <a16:creationId xmlns:a16="http://schemas.microsoft.com/office/drawing/2014/main" id="{BCDED725-4B3A-018B-C67B-915A3664AAB0}"/>
              </a:ext>
            </a:extLst>
          </p:cNvPr>
          <p:cNvSpPr/>
          <p:nvPr/>
        </p:nvSpPr>
        <p:spPr>
          <a:xfrm>
            <a:off x="8108894" y="1997143"/>
            <a:ext cx="3253279" cy="1524340"/>
          </a:xfrm>
          <a:prstGeom prst="wedgeRoundRectCallout">
            <a:avLst>
              <a:gd name="adj1" fmla="val -55457"/>
              <a:gd name="adj2" fmla="val 20575"/>
              <a:gd name="adj3" fmla="val 16667"/>
            </a:avLst>
          </a:prstGeom>
          <a:solidFill>
            <a:srgbClr val="ABB7A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ABB7A5"/>
              </a:highlight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352F11D4-358C-456F-27AD-FEE6A94526FE}"/>
              </a:ext>
            </a:extLst>
          </p:cNvPr>
          <p:cNvSpPr txBox="1">
            <a:spLocks/>
          </p:cNvSpPr>
          <p:nvPr/>
        </p:nvSpPr>
        <p:spPr>
          <a:xfrm>
            <a:off x="8163124" y="2089625"/>
            <a:ext cx="3144817" cy="1339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김정수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>
              <a:lnSpc>
                <a:spcPct val="160000"/>
              </a:lnSpc>
            </a:pP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UI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&amp;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페이지 별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작업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&amp;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캘린더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API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연동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유저 메인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프로필 수정 페이지 제작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회원가입 유효성 검사 진행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9E449F7-B4B3-4837-9136-5D181BCA56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460440" y="3980089"/>
            <a:ext cx="1147040" cy="1770209"/>
          </a:xfrm>
          <a:prstGeom prst="rect">
            <a:avLst/>
          </a:prstGeom>
        </p:spPr>
      </p:pic>
      <p:sp>
        <p:nvSpPr>
          <p:cNvPr id="34" name="모서리가 둥근 사각형 설명선[R] 33">
            <a:extLst>
              <a:ext uri="{FF2B5EF4-FFF2-40B4-BE49-F238E27FC236}">
                <a16:creationId xmlns:a16="http://schemas.microsoft.com/office/drawing/2014/main" id="{A6D9FDC8-CC86-FDB2-FDC5-EB62863C6A67}"/>
              </a:ext>
            </a:extLst>
          </p:cNvPr>
          <p:cNvSpPr/>
          <p:nvPr/>
        </p:nvSpPr>
        <p:spPr>
          <a:xfrm>
            <a:off x="8108894" y="4231337"/>
            <a:ext cx="3253279" cy="1524340"/>
          </a:xfrm>
          <a:prstGeom prst="wedgeRoundRectCallout">
            <a:avLst>
              <a:gd name="adj1" fmla="val -55457"/>
              <a:gd name="adj2" fmla="val 20575"/>
              <a:gd name="adj3" fmla="val 16667"/>
            </a:avLst>
          </a:prstGeom>
          <a:solidFill>
            <a:srgbClr val="ABB7A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ABB7A5"/>
              </a:highlight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7EB1F38C-D947-0D0D-A386-2F91E6820974}"/>
              </a:ext>
            </a:extLst>
          </p:cNvPr>
          <p:cNvSpPr txBox="1">
            <a:spLocks/>
          </p:cNvSpPr>
          <p:nvPr/>
        </p:nvSpPr>
        <p:spPr>
          <a:xfrm>
            <a:off x="8163124" y="4323819"/>
            <a:ext cx="3144817" cy="1339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임예은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</a:t>
            </a:r>
            <a:r>
              <a:rPr kumimoji="1" lang="ko-KR" altLang="en-US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Member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 계획서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회의록 작성 및 발표자료 제작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대문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메인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로그인 등 페이지 제작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음악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뉴스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아이템 등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작업 진행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073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BCBF64-8840-DA07-08B7-4E667B7AB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F4435183-A290-9A53-51D4-C3DB52823310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2B6ADFAD-4C62-7316-E63B-1AF4C4A32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1E8581-F75C-8E6F-E72A-3F4C63C94096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ERD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74F15F4-A01A-BDFF-2C55-066292DDA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580834"/>
              </p:ext>
            </p:extLst>
          </p:nvPr>
        </p:nvGraphicFramePr>
        <p:xfrm>
          <a:off x="7846191" y="1770371"/>
          <a:ext cx="2609850" cy="4078800"/>
        </p:xfrm>
        <a:graphic>
          <a:graphicData uri="http://schemas.openxmlformats.org/drawingml/2006/table">
            <a:tbl>
              <a:tblPr/>
              <a:tblGrid>
                <a:gridCol w="2609850">
                  <a:extLst>
                    <a:ext uri="{9D8B030D-6E8A-4147-A177-3AD203B41FA5}">
                      <a16:colId xmlns:a16="http://schemas.microsoft.com/office/drawing/2014/main" val="4603640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user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회원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587359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</a:t>
                      </a:r>
                      <a:r>
                        <a:rPr lang="en-US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profile</a:t>
                      </a: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프로필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04399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</a:t>
                      </a:r>
                      <a:r>
                        <a:rPr lang="en-US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schedule</a:t>
                      </a: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일정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2656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</a:t>
                      </a:r>
                      <a:r>
                        <a:rPr lang="en-US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board</a:t>
                      </a: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방명록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76331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reply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댓글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518569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music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노래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61417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food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음식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9267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item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아이템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63328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news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뉴스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27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exercise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운동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4281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cart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장바구니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127098"/>
                  </a:ext>
                </a:extLst>
              </a:tr>
            </a:tbl>
          </a:graphicData>
        </a:graphic>
      </p:graphicFrame>
      <p:sp>
        <p:nvSpPr>
          <p:cNvPr id="5" name="오른쪽 중괄호[R] 4">
            <a:extLst>
              <a:ext uri="{FF2B5EF4-FFF2-40B4-BE49-F238E27FC236}">
                <a16:creationId xmlns:a16="http://schemas.microsoft.com/office/drawing/2014/main" id="{0B92FFAE-8958-744A-2C6F-63F1A528C5FB}"/>
              </a:ext>
            </a:extLst>
          </p:cNvPr>
          <p:cNvSpPr/>
          <p:nvPr/>
        </p:nvSpPr>
        <p:spPr>
          <a:xfrm>
            <a:off x="10602482" y="1809847"/>
            <a:ext cx="283944" cy="3999847"/>
          </a:xfrm>
          <a:prstGeom prst="rightBrace">
            <a:avLst>
              <a:gd name="adj1" fmla="val 55604"/>
              <a:gd name="adj2" fmla="val 51049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1F149-5BDA-03E2-D6DB-48ED00B72FB9}"/>
              </a:ext>
            </a:extLst>
          </p:cNvPr>
          <p:cNvSpPr txBox="1"/>
          <p:nvPr/>
        </p:nvSpPr>
        <p:spPr>
          <a:xfrm>
            <a:off x="10924812" y="3699578"/>
            <a:ext cx="909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11</a:t>
            </a:r>
            <a:r>
              <a:rPr kumimoji="1" lang="ko-KR" altLang="en-US" sz="16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개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1E4D5DAC-670D-A86E-DC0B-62F3F10EE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7" y="1707055"/>
            <a:ext cx="6690359" cy="438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049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1CB8E0-D3CC-5A96-F457-7EEDDE6F6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27156B9-9DBE-D6F1-BB00-BF769DA29E8A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A1EC3586-93E2-B056-82B3-3382C9F64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6842722-5530-D618-F39A-955A67D0E0EC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Wire-Frame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2" name="모서리가 둥근 사각형 설명선[R] 11">
            <a:extLst>
              <a:ext uri="{FF2B5EF4-FFF2-40B4-BE49-F238E27FC236}">
                <a16:creationId xmlns:a16="http://schemas.microsoft.com/office/drawing/2014/main" id="{1EFACB96-C6FC-9992-7BC0-AD96CE7F8C15}"/>
              </a:ext>
            </a:extLst>
          </p:cNvPr>
          <p:cNvSpPr/>
          <p:nvPr/>
        </p:nvSpPr>
        <p:spPr>
          <a:xfrm>
            <a:off x="3856057" y="1589044"/>
            <a:ext cx="6799243" cy="4623704"/>
          </a:xfrm>
          <a:prstGeom prst="wedgeRoundRectCallout">
            <a:avLst>
              <a:gd name="adj1" fmla="val -58757"/>
              <a:gd name="adj2" fmla="val 16027"/>
              <a:gd name="adj3" fmla="val 16667"/>
            </a:avLst>
          </a:prstGeom>
          <a:gradFill flip="none" rotWithShape="1">
            <a:gsLst>
              <a:gs pos="0">
                <a:srgbClr val="ABB7A5">
                  <a:tint val="66000"/>
                  <a:satMod val="160000"/>
                </a:srgbClr>
              </a:gs>
              <a:gs pos="50000">
                <a:srgbClr val="ABB7A5">
                  <a:tint val="44500"/>
                  <a:satMod val="160000"/>
                </a:srgbClr>
              </a:gs>
              <a:gs pos="100000">
                <a:srgbClr val="ABB7A5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BAB709F-9BE4-C23B-4EBC-2BA403536663}"/>
              </a:ext>
            </a:extLst>
          </p:cNvPr>
          <p:cNvGrpSpPr/>
          <p:nvPr/>
        </p:nvGrpSpPr>
        <p:grpSpPr>
          <a:xfrm>
            <a:off x="4809173" y="1307297"/>
            <a:ext cx="1512117" cy="424734"/>
            <a:chOff x="831615" y="1673945"/>
            <a:chExt cx="1512117" cy="42473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B6A39617-0093-A1C8-0B60-0C5680771F6A}"/>
                </a:ext>
              </a:extLst>
            </p:cNvPr>
            <p:cNvSpPr/>
            <p:nvPr/>
          </p:nvSpPr>
          <p:spPr>
            <a:xfrm>
              <a:off x="831615" y="1673945"/>
              <a:ext cx="1410159" cy="424734"/>
            </a:xfrm>
            <a:prstGeom prst="roundRect">
              <a:avLst>
                <a:gd name="adj" fmla="val 34824"/>
              </a:avLst>
            </a:prstGeom>
            <a:solidFill>
              <a:schemeClr val="bg1"/>
            </a:solidFill>
            <a:ln w="38100">
              <a:solidFill>
                <a:srgbClr val="7F8D7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62B64D-7708-9717-D76D-610D39EF36F0}"/>
                </a:ext>
              </a:extLst>
            </p:cNvPr>
            <p:cNvSpPr txBox="1"/>
            <p:nvPr/>
          </p:nvSpPr>
          <p:spPr>
            <a:xfrm>
              <a:off x="933573" y="1732423"/>
              <a:ext cx="1410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3WORK_</a:t>
              </a:r>
              <a:r>
                <a:rPr kumimoji="1" lang="ko-KR" altLang="en-US" sz="1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메인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884147C-AC7D-698E-2A24-7FBB8D304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893" y="1847860"/>
            <a:ext cx="2556542" cy="40993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579169-DF43-37A0-F69A-A97AA10776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28848" y="3488658"/>
            <a:ext cx="2556542" cy="25565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3FCE902-9C72-BE50-525E-574B11E14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262" y="1847860"/>
            <a:ext cx="3405085" cy="286831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33AD3A3-C014-7530-D0A8-0B964BA5A2E8}"/>
              </a:ext>
            </a:extLst>
          </p:cNvPr>
          <p:cNvGrpSpPr/>
          <p:nvPr/>
        </p:nvGrpSpPr>
        <p:grpSpPr>
          <a:xfrm>
            <a:off x="7770614" y="1307297"/>
            <a:ext cx="1776379" cy="424734"/>
            <a:chOff x="831615" y="1673945"/>
            <a:chExt cx="1776379" cy="424734"/>
          </a:xfrm>
        </p:grpSpPr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1C94FD27-161A-31FC-F9D3-085D8BE6A7B1}"/>
                </a:ext>
              </a:extLst>
            </p:cNvPr>
            <p:cNvSpPr/>
            <p:nvPr/>
          </p:nvSpPr>
          <p:spPr>
            <a:xfrm>
              <a:off x="831615" y="1673945"/>
              <a:ext cx="1626845" cy="424734"/>
            </a:xfrm>
            <a:prstGeom prst="roundRect">
              <a:avLst>
                <a:gd name="adj" fmla="val 34824"/>
              </a:avLst>
            </a:prstGeom>
            <a:solidFill>
              <a:schemeClr val="bg1"/>
            </a:solidFill>
            <a:ln w="38100">
              <a:solidFill>
                <a:srgbClr val="7F8D7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2F7729-5B92-4CB0-9D34-CD04D339E190}"/>
                </a:ext>
              </a:extLst>
            </p:cNvPr>
            <p:cNvSpPr txBox="1"/>
            <p:nvPr/>
          </p:nvSpPr>
          <p:spPr>
            <a:xfrm>
              <a:off x="895488" y="1732423"/>
              <a:ext cx="1712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3WORK_</a:t>
              </a:r>
              <a:r>
                <a:rPr kumimoji="1" lang="ko-KR" altLang="en-US" sz="1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유저</a:t>
              </a:r>
              <a:r>
                <a:rPr kumimoji="1" lang="en-US" altLang="ko-KR" sz="1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_</a:t>
              </a:r>
              <a:r>
                <a:rPr kumimoji="1" lang="ko-KR" altLang="en-US" sz="1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1469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E954FC-BAAC-7AB7-4A2B-7FC48839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F555E602-74BF-5F1F-C952-472A29D84EEC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0C3F81E4-6F0A-EEF9-5026-78A764961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97ED6E-D573-18A2-8629-44A3A9C9B239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Schedule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F4010B-B01B-0329-1088-C23573C34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564454"/>
              </p:ext>
            </p:extLst>
          </p:nvPr>
        </p:nvGraphicFramePr>
        <p:xfrm>
          <a:off x="826130" y="1755966"/>
          <a:ext cx="10521320" cy="4090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074">
                  <a:extLst>
                    <a:ext uri="{9D8B030D-6E8A-4147-A177-3AD203B41FA5}">
                      <a16:colId xmlns:a16="http://schemas.microsoft.com/office/drawing/2014/main" val="499643987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571807161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2653571758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2567032467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3340758655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3681919173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3601991446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3081663955"/>
                    </a:ext>
                  </a:extLst>
                </a:gridCol>
                <a:gridCol w="545047">
                  <a:extLst>
                    <a:ext uri="{9D8B030D-6E8A-4147-A177-3AD203B41FA5}">
                      <a16:colId xmlns:a16="http://schemas.microsoft.com/office/drawing/2014/main" val="3270543389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2439448516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1523245653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141880481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657457999"/>
                    </a:ext>
                  </a:extLst>
                </a:gridCol>
                <a:gridCol w="545047">
                  <a:extLst>
                    <a:ext uri="{9D8B030D-6E8A-4147-A177-3AD203B41FA5}">
                      <a16:colId xmlns:a16="http://schemas.microsoft.com/office/drawing/2014/main" val="4096825315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4143507079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2200507227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1781706237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1508976912"/>
                    </a:ext>
                  </a:extLst>
                </a:gridCol>
              </a:tblGrid>
              <a:tr h="307024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</a:t>
                      </a:r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2</a:t>
                      </a:r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3</a:t>
                      </a:r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4</a:t>
                      </a:r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629652"/>
                  </a:ext>
                </a:extLst>
              </a:tr>
              <a:tr h="307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29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30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31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2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5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6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7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8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rgbClr val="FF0000"/>
                          </a:solidFill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9</a:t>
                      </a:r>
                      <a:endParaRPr lang="ko-KR" altLang="en-US" sz="1100" b="0" i="0" dirty="0">
                        <a:solidFill>
                          <a:srgbClr val="FF0000"/>
                        </a:solidFill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rgbClr val="FF0000"/>
                          </a:solidFill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12</a:t>
                      </a:r>
                      <a:endParaRPr lang="ko-KR" altLang="en-US" sz="1100" b="0" i="0" dirty="0">
                        <a:solidFill>
                          <a:srgbClr val="FF0000"/>
                        </a:solidFill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13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14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15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16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19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20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96142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주제 선정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801725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요구사항 정리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534639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업무 분담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942041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개발환경 구축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282961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UI (</a:t>
                      </a:r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디자인</a:t>
                      </a:r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)</a:t>
                      </a:r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651107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568320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기능 테스트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646723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발표자료 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339697"/>
                  </a:ext>
                </a:extLst>
              </a:tr>
            </a:tbl>
          </a:graphicData>
        </a:graphic>
      </p:graphicFrame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0E2EA560-BE42-BD26-4C7E-7000D98DBEB2}"/>
              </a:ext>
            </a:extLst>
          </p:cNvPr>
          <p:cNvCxnSpPr/>
          <p:nvPr/>
        </p:nvCxnSpPr>
        <p:spPr>
          <a:xfrm>
            <a:off x="817741" y="1755966"/>
            <a:ext cx="1254340" cy="618118"/>
          </a:xfrm>
          <a:prstGeom prst="line">
            <a:avLst/>
          </a:prstGeom>
          <a:ln w="12700">
            <a:solidFill>
              <a:srgbClr val="ABB7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368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B0D5F8-6B63-E63F-5AFE-A62AE77E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A44BB84-60A9-D5F9-5FFC-944464B7E908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F45F7B99-58D7-BF0A-FD45-0FB0EED9A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D23860-C731-FF69-EDE3-724FFEF9A770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UI Design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1A145F-02FF-95B8-8763-B47645802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47" y="1719213"/>
            <a:ext cx="2813552" cy="21101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A45C83-582B-5E70-6565-7DFB572FB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266" y="1719213"/>
            <a:ext cx="2493645" cy="45424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E65DAA-BF80-92B3-73B3-D0D3EF23B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47" y="4151493"/>
            <a:ext cx="2813552" cy="21101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00ACD7B-9E9B-92EF-13F2-B609F5304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7178" y="1719212"/>
            <a:ext cx="2798801" cy="45424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A8C8C4-C0F6-E342-C1F8-7D5CC1D3BF11}"/>
              </a:ext>
            </a:extLst>
          </p:cNvPr>
          <p:cNvSpPr txBox="1"/>
          <p:nvPr/>
        </p:nvSpPr>
        <p:spPr>
          <a:xfrm>
            <a:off x="6014906" y="163827"/>
            <a:ext cx="55115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500" dirty="0">
                <a:solidFill>
                  <a:srgbClr val="7F8D7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https://www.figma.com/file/kubM1ej6Y4SMOe2B7Udb2l/%EC%9B%A4%EC%9B%A4%EC%9B%A4?type=design&amp;node-id=74%3A1877&amp;mode=design&amp;t=HGEdfe21HKV6Y5Cw-1</a:t>
            </a:r>
            <a:r>
              <a:rPr kumimoji="1" lang="ko-KR" altLang="en-US" sz="500" dirty="0">
                <a:solidFill>
                  <a:srgbClr val="7F8D7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</a:p>
        </p:txBody>
      </p:sp>
      <p:pic>
        <p:nvPicPr>
          <p:cNvPr id="20" name="그림 19" descr="그래픽, 상징, 디자인, 타이포그래피이(가) 표시된 사진&#10;&#10;자동 생성된 설명">
            <a:extLst>
              <a:ext uri="{FF2B5EF4-FFF2-40B4-BE49-F238E27FC236}">
                <a16:creationId xmlns:a16="http://schemas.microsoft.com/office/drawing/2014/main" id="{5504C74C-D250-3CBD-6014-D9A04646D2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916061" flipH="1">
            <a:off x="9416866" y="80511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79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DDC51-37EB-A0CF-7FDA-7DB3F642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46BF8BF-101D-C1EC-440D-935FCBD4BC3B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A824A46C-AF6B-22F8-860C-8840C494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9484C8-0766-0F28-39C1-61545F995846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Website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갈매기형 수장[C] 1">
            <a:extLst>
              <a:ext uri="{FF2B5EF4-FFF2-40B4-BE49-F238E27FC236}">
                <a16:creationId xmlns:a16="http://schemas.microsoft.com/office/drawing/2014/main" id="{E38985E7-E8DA-2615-BF84-F36DCDD89739}"/>
              </a:ext>
            </a:extLst>
          </p:cNvPr>
          <p:cNvSpPr/>
          <p:nvPr/>
        </p:nvSpPr>
        <p:spPr>
          <a:xfrm>
            <a:off x="3222702" y="2810107"/>
            <a:ext cx="1605776" cy="1594624"/>
          </a:xfrm>
          <a:prstGeom prst="chevron">
            <a:avLst/>
          </a:prstGeom>
          <a:solidFill>
            <a:srgbClr val="ABB7A5"/>
          </a:solidFill>
          <a:ln>
            <a:solidFill>
              <a:srgbClr val="ABB7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갈매기형 수장[C] 2">
            <a:extLst>
              <a:ext uri="{FF2B5EF4-FFF2-40B4-BE49-F238E27FC236}">
                <a16:creationId xmlns:a16="http://schemas.microsoft.com/office/drawing/2014/main" id="{189531C2-6185-E732-42F6-E2DE4FDAC46F}"/>
              </a:ext>
            </a:extLst>
          </p:cNvPr>
          <p:cNvSpPr/>
          <p:nvPr/>
        </p:nvSpPr>
        <p:spPr>
          <a:xfrm>
            <a:off x="5174469" y="2782228"/>
            <a:ext cx="1605776" cy="1594624"/>
          </a:xfrm>
          <a:prstGeom prst="chevron">
            <a:avLst/>
          </a:prstGeom>
          <a:solidFill>
            <a:srgbClr val="ABB7A5"/>
          </a:solidFill>
          <a:ln>
            <a:solidFill>
              <a:srgbClr val="ABB7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갈매기형 수장[C] 3">
            <a:extLst>
              <a:ext uri="{FF2B5EF4-FFF2-40B4-BE49-F238E27FC236}">
                <a16:creationId xmlns:a16="http://schemas.microsoft.com/office/drawing/2014/main" id="{54A503D4-411C-4DE9-81BE-7FBD275CCD76}"/>
              </a:ext>
            </a:extLst>
          </p:cNvPr>
          <p:cNvSpPr/>
          <p:nvPr/>
        </p:nvSpPr>
        <p:spPr>
          <a:xfrm>
            <a:off x="7126236" y="2782228"/>
            <a:ext cx="1605776" cy="1594624"/>
          </a:xfrm>
          <a:prstGeom prst="chevron">
            <a:avLst/>
          </a:prstGeom>
          <a:solidFill>
            <a:srgbClr val="ABB7A5"/>
          </a:solidFill>
          <a:ln>
            <a:solidFill>
              <a:srgbClr val="ABB7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442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485</Words>
  <Application>Microsoft Macintosh PowerPoint</Application>
  <PresentationFormat>와이드스크린</PresentationFormat>
  <Paragraphs>130</Paragraphs>
  <Slides>12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맑은 고딕</vt:lpstr>
      <vt:lpstr>NanumBarunGothic</vt:lpstr>
      <vt:lpstr>NanumSquareRoundOTF Bold</vt:lpstr>
      <vt:lpstr>NanumSquareRoundOTF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여정담</dc:title>
  <dc:creator>임예은</dc:creator>
  <cp:lastModifiedBy>임예은</cp:lastModifiedBy>
  <cp:revision>31</cp:revision>
  <dcterms:created xsi:type="dcterms:W3CDTF">2023-12-11T10:05:41Z</dcterms:created>
  <dcterms:modified xsi:type="dcterms:W3CDTF">2024-02-07T06:59:37Z</dcterms:modified>
</cp:coreProperties>
</file>